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4.png" ContentType="image/png"/>
  <Override PartName="/ppt/media/image11.gif" ContentType="image/gif"/>
  <Override PartName="/ppt/media/image10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288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244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32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288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244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320" y="609480"/>
            <a:ext cx="103503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288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244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32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288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244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913320" y="609480"/>
            <a:ext cx="103503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41288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91244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91332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41288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791244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913320" y="609480"/>
            <a:ext cx="103503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41288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7912440" y="173232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91332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41288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7912440" y="3852360"/>
            <a:ext cx="333252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320" y="609480"/>
            <a:ext cx="10350360" cy="449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4058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385236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1732320"/>
            <a:ext cx="505080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320" y="3852360"/>
            <a:ext cx="10350360" cy="193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3320" y="609480"/>
            <a:ext cx="10350360" cy="9702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Modifiez le style du titre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3320" y="1732320"/>
            <a:ext cx="10350360" cy="4058280"/>
          </a:xfrm>
          <a:prstGeom prst="rect">
            <a:avLst/>
          </a:prstGeom>
        </p:spPr>
        <p:txBody>
          <a:bodyPr/>
          <a:p>
            <a:pPr marL="343080" indent="-3056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Modifier les styles du texte du masque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720000" indent="-269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800" spc="-1" strike="noStrike">
                <a:solidFill>
                  <a:srgbClr val="e3e3e3"/>
                </a:solidFill>
                <a:latin typeface="Calisto MT"/>
              </a:rPr>
              <a:t>Deuxième niveau</a:t>
            </a:r>
            <a:endParaRPr b="0" lang="en-US" sz="1800" spc="-1" strike="noStrike">
              <a:solidFill>
                <a:srgbClr val="e3e3e3"/>
              </a:solidFill>
              <a:latin typeface="Calisto MT"/>
            </a:endParaRPr>
          </a:p>
          <a:p>
            <a:pPr lvl="2" marL="102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Troisième niveau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3" marL="1386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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Quatrième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1674000" indent="-215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dadada"/>
              </a:buClr>
              <a:buSzPct val="70000"/>
              <a:buFont typeface="Wingdings 2" charset="2"/>
              <a:buChar char="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Cinquième niveau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7676640" y="58831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58CB53-D44C-4360-9D0E-5CB38169FB4C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01/25/2019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913320" y="5883120"/>
            <a:ext cx="66708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0511280" y="5883120"/>
            <a:ext cx="752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631508B-C233-4A0B-923C-7E4988340807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369800" y="1769400"/>
            <a:ext cx="943704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Mod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ifiez 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le 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styl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e 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du </a:t>
            </a:r>
            <a:r>
              <a:rPr b="0" lang="en-US" sz="5400" spc="-1" strike="noStrike">
                <a:solidFill>
                  <a:srgbClr val="e3e3e3"/>
                </a:solidFill>
                <a:latin typeface="Calisto MT"/>
              </a:rPr>
              <a:t>titre</a:t>
            </a:r>
            <a:endParaRPr b="0" lang="en-US" sz="54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7676640" y="5883120"/>
            <a:ext cx="27421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3418B01-8D5C-41FA-A980-90BAB997C949}" type="datetime1">
              <a:rPr b="0" lang="en-US" sz="1000" spc="-1" strike="noStrike">
                <a:solidFill>
                  <a:srgbClr val="f2f2f2"/>
                </a:solidFill>
                <a:latin typeface="Calisto MT"/>
              </a:rPr>
              <a:t>01/25/2019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913320" y="5883120"/>
            <a:ext cx="667080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10511280" y="5883120"/>
            <a:ext cx="7527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5FB51E3-3944-4A8A-8095-04AD50F24337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Click to edit the outline text format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e3e3e3"/>
                </a:solidFill>
                <a:latin typeface="Calisto MT"/>
              </a:rPr>
              <a:t>Second Outline Level</a:t>
            </a:r>
            <a:endParaRPr b="0" lang="en-US" sz="1600" spc="-1" strike="noStrike">
              <a:solidFill>
                <a:srgbClr val="e3e3e3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Third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e3e3e3"/>
                </a:solidFill>
                <a:latin typeface="Calisto MT"/>
              </a:rPr>
              <a:t>Fourth Outline Level</a:t>
            </a:r>
            <a:endParaRPr b="0" lang="en-US" sz="1400" spc="-1" strike="noStrike">
              <a:solidFill>
                <a:srgbClr val="e3e3e3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Fifth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Sixth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e3e3e3"/>
                </a:solidFill>
                <a:latin typeface="Calisto MT"/>
              </a:rPr>
              <a:t>Seventh Outline Level</a:t>
            </a:r>
            <a:endParaRPr b="0" lang="en-US" sz="2000" spc="-1" strike="noStrike">
              <a:solidFill>
                <a:srgbClr val="e3e3e3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080" y="992520"/>
            <a:ext cx="11357280" cy="27363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/>
          </p:nvPr>
        </p:nvSpPr>
        <p:spPr>
          <a:xfrm>
            <a:off x="11293560" y="6217200"/>
            <a:ext cx="73080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0EA034E-696D-4D90-9653-74B1FFD6F48C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6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15080" y="592920"/>
            <a:ext cx="11357280" cy="763200"/>
          </a:xfrm>
          <a:prstGeom prst="rect">
            <a:avLst/>
          </a:prstGeom>
        </p:spPr>
        <p:txBody>
          <a:bodyPr tIns="91440" bIns="91440"/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15080" y="1536120"/>
            <a:ext cx="11357280" cy="45547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88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sldNum"/>
          </p:nvPr>
        </p:nvSpPr>
        <p:spPr>
          <a:xfrm>
            <a:off x="11293560" y="6217200"/>
            <a:ext cx="730800" cy="52416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CDE20390-92DA-4D89-8B7A-57F9A5C3D55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54840" y="365040"/>
            <a:ext cx="5118480" cy="1692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3e3e3"/>
                </a:solidFill>
                <a:latin typeface="Calisto MT"/>
              </a:rPr>
              <a:t>Projet de Majeure</a:t>
            </a:r>
            <a:endParaRPr b="0" lang="en-US" sz="4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61" name="Espace réservé du contenu 4" descr=""/>
          <p:cNvPicPr/>
          <p:nvPr/>
        </p:nvPicPr>
        <p:blipFill>
          <a:blip r:embed="rId1"/>
          <a:srcRect l="18612" t="0" r="17636" b="0"/>
          <a:stretch/>
        </p:blipFill>
        <p:spPr>
          <a:xfrm>
            <a:off x="5877000" y="0"/>
            <a:ext cx="6311160" cy="685764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62" name="CustomShape 2"/>
          <p:cNvSpPr/>
          <p:nvPr/>
        </p:nvSpPr>
        <p:spPr>
          <a:xfrm>
            <a:off x="758520" y="3194280"/>
            <a:ext cx="5118480" cy="16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Dylan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TO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STI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Cédric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KU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ASSIVI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Pedro FOLETTO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</a:rPr>
              <a:t>PI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</a:rPr>
              <a:t>MENTA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DD145D1-2514-40B1-AD3D-165F32A9688C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415080" y="776160"/>
            <a:ext cx="11357280" cy="396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Arial"/>
              </a:rPr>
              <a:t>Optimisation du tableau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8" name="Google Shape;92;p18" descr=""/>
          <p:cNvPicPr/>
          <p:nvPr/>
        </p:nvPicPr>
        <p:blipFill>
          <a:blip r:embed="rId1"/>
          <a:srcRect l="0" t="0" r="0" b="74226"/>
          <a:stretch/>
        </p:blipFill>
        <p:spPr>
          <a:xfrm>
            <a:off x="759240" y="1914840"/>
            <a:ext cx="10417680" cy="1128960"/>
          </a:xfrm>
          <a:prstGeom prst="rect">
            <a:avLst/>
          </a:prstGeom>
          <a:ln>
            <a:solidFill>
              <a:srgbClr val="3465a4"/>
            </a:solidFill>
          </a:ln>
        </p:spPr>
      </p:pic>
      <p:pic>
        <p:nvPicPr>
          <p:cNvPr id="219" name="Google Shape;93;p18" descr=""/>
          <p:cNvPicPr/>
          <p:nvPr/>
        </p:nvPicPr>
        <p:blipFill>
          <a:blip r:embed="rId2"/>
          <a:stretch/>
        </p:blipFill>
        <p:spPr>
          <a:xfrm>
            <a:off x="202680" y="4114800"/>
            <a:ext cx="11781720" cy="165636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>
            <a:off x="5968440" y="3044160"/>
            <a:ext cx="3240" cy="73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Shape 3"/>
          <p:cNvSpPr txBox="1"/>
          <p:nvPr/>
        </p:nvSpPr>
        <p:spPr>
          <a:xfrm>
            <a:off x="10511280" y="588420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12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290160" y="3429000"/>
            <a:ext cx="1160712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e3e3e3"/>
                </a:solidFill>
                <a:latin typeface="Calisto MT"/>
              </a:rPr>
              <a:t>Avez-vous des question ?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290160" y="1684080"/>
            <a:ext cx="11607120" cy="12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Merci pour votre attention 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f2f2f2"/>
                </a:solidFill>
                <a:latin typeface="Calisto MT"/>
              </a:rPr>
              <a:t>13</a:t>
            </a:r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"/>
          <p:cNvGrpSpPr/>
          <p:nvPr/>
        </p:nvGrpSpPr>
        <p:grpSpPr>
          <a:xfrm>
            <a:off x="4376520" y="719640"/>
            <a:ext cx="7154280" cy="5418360"/>
            <a:chOff x="4376520" y="719640"/>
            <a:chExt cx="7154280" cy="5418360"/>
          </a:xfrm>
        </p:grpSpPr>
        <p:sp>
          <p:nvSpPr>
            <p:cNvPr id="165" name="CustomShape 2"/>
            <p:cNvSpPr/>
            <p:nvPr/>
          </p:nvSpPr>
          <p:spPr>
            <a:xfrm>
              <a:off x="6894720" y="719640"/>
              <a:ext cx="2010240" cy="88704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Initialisations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66" name="Group 3"/>
            <p:cNvGrpSpPr/>
            <p:nvPr/>
          </p:nvGrpSpPr>
          <p:grpSpPr>
            <a:xfrm>
              <a:off x="4376520" y="2166480"/>
              <a:ext cx="7154280" cy="2903760"/>
              <a:chOff x="4376520" y="2166480"/>
              <a:chExt cx="7154280" cy="2903760"/>
            </a:xfrm>
          </p:grpSpPr>
          <p:sp>
            <p:nvSpPr>
              <p:cNvPr id="167" name="CustomShape 4"/>
              <p:cNvSpPr/>
              <p:nvPr/>
            </p:nvSpPr>
            <p:spPr>
              <a:xfrm>
                <a:off x="5201640" y="2166480"/>
                <a:ext cx="1754640" cy="98856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sto MT"/>
                  </a:rPr>
                  <a:t>Start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8" name="CustomShape 5"/>
              <p:cNvSpPr/>
              <p:nvPr/>
            </p:nvSpPr>
            <p:spPr>
              <a:xfrm>
                <a:off x="5201640" y="3687120"/>
                <a:ext cx="1754640" cy="109368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9" name="CustomShape 6"/>
              <p:cNvSpPr/>
              <p:nvPr/>
            </p:nvSpPr>
            <p:spPr>
              <a:xfrm>
                <a:off x="9034560" y="2166480"/>
                <a:ext cx="1754280" cy="105552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Start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0" name="CustomShape 7"/>
              <p:cNvSpPr/>
              <p:nvPr/>
            </p:nvSpPr>
            <p:spPr>
              <a:xfrm>
                <a:off x="8967240" y="3725640"/>
                <a:ext cx="1754280" cy="101736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</a:rPr>
                  <a:t>Loop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71" name="CustomShape 8"/>
              <p:cNvSpPr/>
              <p:nvPr/>
            </p:nvSpPr>
            <p:spPr>
              <a:xfrm flipV="1">
                <a:off x="6956640" y="1116360"/>
                <a:ext cx="2077200" cy="155844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9"/>
              <p:cNvSpPr/>
              <p:nvPr/>
            </p:nvSpPr>
            <p:spPr>
              <a:xfrm rot="10800000">
                <a:off x="6957000" y="2661480"/>
                <a:ext cx="2010240" cy="157284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73" name="Group 10"/>
              <p:cNvGrpSpPr/>
              <p:nvPr/>
            </p:nvGrpSpPr>
            <p:grpSpPr>
              <a:xfrm>
                <a:off x="4376520" y="3201840"/>
                <a:ext cx="1607400" cy="1868400"/>
                <a:chOff x="4376520" y="3201840"/>
                <a:chExt cx="1607400" cy="1868400"/>
              </a:xfrm>
            </p:grpSpPr>
            <p:sp>
              <p:nvSpPr>
                <p:cNvPr id="174" name="CustomShape 11"/>
                <p:cNvSpPr/>
                <p:nvPr/>
              </p:nvSpPr>
              <p:spPr>
                <a:xfrm rot="9811800">
                  <a:off x="4537440" y="3357360"/>
                  <a:ext cx="1249560" cy="156780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5" name="CustomShape 12"/>
                <p:cNvSpPr/>
                <p:nvPr/>
              </p:nvSpPr>
              <p:spPr>
                <a:xfrm>
                  <a:off x="5431680" y="3534120"/>
                  <a:ext cx="16704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76" name="Group 13"/>
              <p:cNvGrpSpPr/>
              <p:nvPr/>
            </p:nvGrpSpPr>
            <p:grpSpPr>
              <a:xfrm>
                <a:off x="10029960" y="3203640"/>
                <a:ext cx="1500840" cy="1847520"/>
                <a:chOff x="10029960" y="3203640"/>
                <a:chExt cx="1500840" cy="1847520"/>
              </a:xfrm>
            </p:grpSpPr>
            <p:sp>
              <p:nvSpPr>
                <p:cNvPr id="177" name="CustomShape 14"/>
                <p:cNvSpPr/>
                <p:nvPr/>
              </p:nvSpPr>
              <p:spPr>
                <a:xfrm flipH="1" rot="11898600">
                  <a:off x="10186560" y="3360600"/>
                  <a:ext cx="1128240" cy="155232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8" name="CustomShape 15"/>
                <p:cNvSpPr/>
                <p:nvPr/>
              </p:nvSpPr>
              <p:spPr>
                <a:xfrm flipH="1">
                  <a:off x="10315080" y="3534120"/>
                  <a:ext cx="149040" cy="15264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9" name="CustomShape 16"/>
              <p:cNvSpPr/>
              <p:nvPr/>
            </p:nvSpPr>
            <p:spPr>
              <a:xfrm>
                <a:off x="6079320" y="315540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" name="CustomShape 17"/>
              <p:cNvSpPr/>
              <p:nvPr/>
            </p:nvSpPr>
            <p:spPr>
              <a:xfrm>
                <a:off x="9844560" y="3222360"/>
                <a:ext cx="360" cy="531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81" name="CustomShape 18"/>
            <p:cNvSpPr/>
            <p:nvPr/>
          </p:nvSpPr>
          <p:spPr>
            <a:xfrm rot="5400000">
              <a:off x="6710040" y="976320"/>
              <a:ext cx="559080" cy="182016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CustomShape 19"/>
            <p:cNvSpPr/>
            <p:nvPr/>
          </p:nvSpPr>
          <p:spPr>
            <a:xfrm>
              <a:off x="7017120" y="5250960"/>
              <a:ext cx="1879920" cy="88704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</a:rPr>
                <a:t>Game Over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83" name="CustomShape 20"/>
            <p:cNvSpPr/>
            <p:nvPr/>
          </p:nvSpPr>
          <p:spPr>
            <a:xfrm rot="5400000">
              <a:off x="8647200" y="4053240"/>
              <a:ext cx="507600" cy="188712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4" name="CustomShape 21"/>
          <p:cNvSpPr/>
          <p:nvPr/>
        </p:nvSpPr>
        <p:spPr>
          <a:xfrm>
            <a:off x="759960" y="2646000"/>
            <a:ext cx="348120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Architecture du code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85" name="TextShape 22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C8DFEE1-5549-4A67-94FB-AFF305000733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201280" y="4665600"/>
            <a:ext cx="6636600" cy="1292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Mode Jeu Libre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87" name="Image 10" descr=""/>
          <p:cNvPicPr/>
          <p:nvPr/>
        </p:nvPicPr>
        <p:blipFill>
          <a:blip r:embed="rId1"/>
          <a:srcRect l="2908" t="0" r="20348" b="0"/>
          <a:stretch/>
        </p:blipFill>
        <p:spPr>
          <a:xfrm>
            <a:off x="0" y="0"/>
            <a:ext cx="4846320" cy="4359240"/>
          </a:xfrm>
          <a:prstGeom prst="rect">
            <a:avLst/>
          </a:prstGeom>
          <a:ln>
            <a:noFill/>
          </a:ln>
        </p:spPr>
      </p:pic>
      <p:pic>
        <p:nvPicPr>
          <p:cNvPr id="188" name="Image 8" descr=""/>
          <p:cNvPicPr/>
          <p:nvPr/>
        </p:nvPicPr>
        <p:blipFill>
          <a:blip r:embed="rId2"/>
          <a:srcRect l="0" t="0" r="0" b="12766"/>
          <a:stretch/>
        </p:blipFill>
        <p:spPr>
          <a:xfrm>
            <a:off x="4970520" y="0"/>
            <a:ext cx="7214760" cy="4359240"/>
          </a:xfrm>
          <a:prstGeom prst="rect">
            <a:avLst/>
          </a:prstGeom>
          <a:ln>
            <a:noFill/>
          </a:ln>
        </p:spPr>
      </p:pic>
      <p:pic>
        <p:nvPicPr>
          <p:cNvPr id="189" name="Image 12" descr=""/>
          <p:cNvPicPr/>
          <p:nvPr/>
        </p:nvPicPr>
        <p:blipFill>
          <a:blip r:embed="rId3"/>
          <a:srcRect l="0" t="0" r="0" b="28112"/>
          <a:stretch/>
        </p:blipFill>
        <p:spPr>
          <a:xfrm>
            <a:off x="0" y="4472640"/>
            <a:ext cx="4846320" cy="238500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F44A183-3A28-4FD8-8776-48AABA8CF631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06680" y="4502160"/>
            <a:ext cx="10762200" cy="1207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Mode Combat</a:t>
            </a:r>
            <a:endParaRPr b="0" lang="en-US" sz="60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92" name="Image 4" descr=""/>
          <p:cNvPicPr/>
          <p:nvPr/>
        </p:nvPicPr>
        <p:blipFill>
          <a:blip r:embed="rId1"/>
          <a:stretch/>
        </p:blipFill>
        <p:spPr>
          <a:xfrm>
            <a:off x="321480" y="845640"/>
            <a:ext cx="5456880" cy="2936160"/>
          </a:xfrm>
          <a:prstGeom prst="rect">
            <a:avLst/>
          </a:prstGeom>
          <a:ln>
            <a:noFill/>
          </a:ln>
        </p:spPr>
      </p:pic>
      <p:pic>
        <p:nvPicPr>
          <p:cNvPr id="193" name="Image 6" descr=""/>
          <p:cNvPicPr/>
          <p:nvPr/>
        </p:nvPicPr>
        <p:blipFill>
          <a:blip r:embed="rId2"/>
          <a:stretch/>
        </p:blipFill>
        <p:spPr>
          <a:xfrm>
            <a:off x="6409800" y="485280"/>
            <a:ext cx="5456880" cy="3656880"/>
          </a:xfrm>
          <a:prstGeom prst="rect">
            <a:avLst/>
          </a:prstGeom>
          <a:ln>
            <a:noFill/>
          </a:ln>
        </p:spPr>
      </p:pic>
      <p:sp>
        <p:nvSpPr>
          <p:cNvPr id="194" name="TextShape 2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3C6A007-5FBF-4B41-A409-9074663C0845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0511280" y="588312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DA3AB03-F3FA-4D68-99FA-77068AEBD6A8}" type="slidenum">
              <a:rPr b="0" lang="en-US" sz="1000" spc="-1" strike="noStrike">
                <a:solidFill>
                  <a:srgbClr val="f2f2f2"/>
                </a:solidFill>
                <a:latin typeface="Calisto MT"/>
              </a:rPr>
              <a:t>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415440" y="1014480"/>
            <a:ext cx="11357280" cy="2452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Q-Learning avec une Q-table</a:t>
            </a:r>
            <a:endParaRPr b="0" lang="en-US" sz="4800" spc="-1" strike="noStrike">
              <a:solidFill>
                <a:srgbClr val="ffffff"/>
              </a:solidFill>
              <a:latin typeface="Calisto MT"/>
            </a:endParaRPr>
          </a:p>
        </p:txBody>
      </p:sp>
      <p:pic>
        <p:nvPicPr>
          <p:cNvPr id="197" name="Google Shape;55;p13" descr=""/>
          <p:cNvPicPr/>
          <p:nvPr/>
        </p:nvPicPr>
        <p:blipFill>
          <a:blip r:embed="rId1"/>
          <a:srcRect l="0" t="0" r="0" b="6199"/>
          <a:stretch/>
        </p:blipFill>
        <p:spPr>
          <a:xfrm>
            <a:off x="121320" y="5368320"/>
            <a:ext cx="2373840" cy="148896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1211040" y="3796920"/>
            <a:ext cx="2961360" cy="178380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9" name="Google Shape;57;p13" descr=""/>
          <p:cNvPicPr/>
          <p:nvPr/>
        </p:nvPicPr>
        <p:blipFill>
          <a:blip r:embed="rId2"/>
          <a:stretch/>
        </p:blipFill>
        <p:spPr>
          <a:xfrm>
            <a:off x="1504440" y="4065120"/>
            <a:ext cx="2373840" cy="124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15080" y="592920"/>
            <a:ext cx="11357280" cy="638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Q-learning avec une Q-table</a:t>
            </a:r>
            <a:endParaRPr b="0" lang="en-US" sz="4800" spc="-1" strike="noStrike">
              <a:solidFill>
                <a:srgbClr val="ffffff"/>
              </a:solidFill>
              <a:latin typeface="Calisto MT"/>
              <a:ea typeface="Noto Sans CJK SC Regular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445720" y="2193480"/>
            <a:ext cx="6742440" cy="3138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latin typeface="Arial"/>
                <a:ea typeface="Arial"/>
              </a:rPr>
              <a:t>Objectif: </a:t>
            </a:r>
            <a:r>
              <a:rPr b="0" lang="en-US" sz="1800" spc="-1" strike="noStrike">
                <a:latin typeface="Arial"/>
                <a:ea typeface="Arial"/>
              </a:rPr>
              <a:t>apprendre quelle est la meilleure action à prendre dans chaque état (situation) possible.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1800" spc="-1" strike="noStrike">
                <a:latin typeface="Arial"/>
                <a:ea typeface="Arial"/>
              </a:rPr>
              <a:t>Comment: </a:t>
            </a:r>
            <a:r>
              <a:rPr b="0" lang="en-US" sz="1800" spc="-1" strike="noStrike">
                <a:latin typeface="Arial"/>
                <a:ea typeface="Arial"/>
              </a:rPr>
              <a:t>un tableau où on calcule le </a:t>
            </a:r>
            <a:r>
              <a:rPr b="0" lang="en-US" sz="1800" spc="-1" strike="noStrike" u="sng">
                <a:uFillTx/>
                <a:latin typeface="Arial"/>
                <a:ea typeface="Arial"/>
              </a:rPr>
              <a:t>maximum des récompenses futurs attendus</a:t>
            </a:r>
            <a:r>
              <a:rPr b="0" lang="en-US" sz="1800" spc="-1" strike="noStrike">
                <a:latin typeface="Arial"/>
                <a:ea typeface="Arial"/>
              </a:rPr>
              <a:t>, pour chaque état, pour chaque action.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02" name="Google Shape;64;p14" descr=""/>
          <p:cNvPicPr/>
          <p:nvPr/>
        </p:nvPicPr>
        <p:blipFill>
          <a:blip r:embed="rId1"/>
          <a:srcRect l="11712" t="0" r="0" b="0"/>
          <a:stretch/>
        </p:blipFill>
        <p:spPr>
          <a:xfrm>
            <a:off x="228600" y="2081880"/>
            <a:ext cx="4464720" cy="3360960"/>
          </a:xfrm>
          <a:prstGeom prst="rect">
            <a:avLst/>
          </a:prstGeom>
          <a:ln>
            <a:noFill/>
          </a:ln>
        </p:spPr>
      </p:pic>
      <p:sp>
        <p:nvSpPr>
          <p:cNvPr id="203" name="TextShape 3"/>
          <p:cNvSpPr txBox="1"/>
          <p:nvPr/>
        </p:nvSpPr>
        <p:spPr>
          <a:xfrm>
            <a:off x="10511280" y="588384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8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15080" y="592920"/>
            <a:ext cx="36583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Arial"/>
              </a:rPr>
              <a:t>Éta</a:t>
            </a:r>
            <a:r>
              <a:rPr b="0" lang="en-US" sz="2800" spc="-1" strike="noStrike">
                <a:latin typeface="Arial"/>
                <a:ea typeface="Arial"/>
              </a:rPr>
              <a:t>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539640" y="1669320"/>
            <a:ext cx="5071680" cy="3444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latin typeface="Arial"/>
                <a:ea typeface="Arial"/>
              </a:rPr>
              <a:t>Chaque état est un nombre entier calculé à partir de: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Distance pour l'ennemi en X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Distance pour l'ennemi en Y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HP de l'ennemi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HP de soi même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6" name="TextShape 3"/>
          <p:cNvSpPr txBox="1"/>
          <p:nvPr/>
        </p:nvSpPr>
        <p:spPr>
          <a:xfrm>
            <a:off x="6592320" y="592920"/>
            <a:ext cx="36583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Arial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7" name="TextShape 4"/>
          <p:cNvSpPr txBox="1"/>
          <p:nvPr/>
        </p:nvSpPr>
        <p:spPr>
          <a:xfrm>
            <a:off x="6345720" y="1865520"/>
            <a:ext cx="5704200" cy="4225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Se déplacer 1 case en haut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Se déplacer 1 case en bas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Se déplacer 1 case à gauche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Se déplacer 1 case à droite</a:t>
            </a:r>
            <a:endParaRPr b="0" lang="en-US" sz="1800" spc="-1" strike="noStrike">
              <a:latin typeface="Arial"/>
            </a:endParaRPr>
          </a:p>
          <a:p>
            <a:pPr marL="457200" indent="-34272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latin typeface="Arial"/>
                <a:ea typeface="Arial"/>
              </a:rPr>
              <a:t>Attaquer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743400" y="5328000"/>
            <a:ext cx="10701360" cy="7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1800" spc="-1" strike="noStrike">
                <a:latin typeface="Arial"/>
                <a:ea typeface="Arial"/>
              </a:rPr>
              <a:t>Nombre d'états au total: 100   </a:t>
            </a:r>
            <a:r>
              <a:rPr b="0" lang="en-US" sz="1800" spc="-1" strike="noStrike">
                <a:latin typeface="Arial"/>
                <a:ea typeface="Arial"/>
              </a:rPr>
              <a:t>	</a:t>
            </a:r>
            <a:r>
              <a:rPr b="0" lang="en-US" sz="1800" spc="-1" strike="noStrike">
                <a:latin typeface="Arial"/>
                <a:ea typeface="Arial"/>
              </a:rPr>
              <a:t>	</a:t>
            </a:r>
            <a:r>
              <a:rPr b="0" lang="en-US" sz="1800" spc="-1" strike="noStrike">
                <a:latin typeface="Arial"/>
                <a:ea typeface="Arial"/>
              </a:rPr>
              <a:t>	</a:t>
            </a:r>
            <a:r>
              <a:rPr b="0" lang="en-US" sz="1800" spc="-1" strike="noStrike">
                <a:latin typeface="Arial"/>
                <a:ea typeface="Arial"/>
              </a:rPr>
              <a:t>	</a:t>
            </a:r>
            <a:r>
              <a:rPr b="0" lang="en-US" sz="1800" spc="-1" strike="noStrike">
                <a:latin typeface="Arial"/>
                <a:ea typeface="Arial"/>
              </a:rPr>
              <a:t>Nombre d'actions au total: 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TextShape 6"/>
          <p:cNvSpPr txBox="1"/>
          <p:nvPr/>
        </p:nvSpPr>
        <p:spPr>
          <a:xfrm>
            <a:off x="10511280" y="588384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latin typeface="Calisto MT"/>
              </a:rPr>
              <a:t>9</a:t>
            </a:r>
            <a:endParaRPr b="0" lang="en-US" sz="1000" spc="-1" strike="noStrike"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15080" y="592920"/>
            <a:ext cx="1135728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Arial"/>
              </a:rPr>
              <a:t>Boucle d'entraînement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1" name="Google Shape;79;p16" descr=""/>
          <p:cNvPicPr/>
          <p:nvPr/>
        </p:nvPicPr>
        <p:blipFill>
          <a:blip r:embed="rId1"/>
          <a:stretch/>
        </p:blipFill>
        <p:spPr>
          <a:xfrm>
            <a:off x="1701360" y="2075400"/>
            <a:ext cx="3688560" cy="4068720"/>
          </a:xfrm>
          <a:prstGeom prst="rect">
            <a:avLst/>
          </a:prstGeom>
          <a:ln>
            <a:noFill/>
          </a:ln>
        </p:spPr>
      </p:pic>
      <p:pic>
        <p:nvPicPr>
          <p:cNvPr id="212" name="Google Shape;80;p16" descr=""/>
          <p:cNvPicPr/>
          <p:nvPr/>
        </p:nvPicPr>
        <p:blipFill>
          <a:blip r:embed="rId2"/>
          <a:stretch/>
        </p:blipFill>
        <p:spPr>
          <a:xfrm>
            <a:off x="5921640" y="2075400"/>
            <a:ext cx="5751720" cy="3210480"/>
          </a:xfrm>
          <a:prstGeom prst="rect">
            <a:avLst/>
          </a:prstGeom>
          <a:ln>
            <a:noFill/>
          </a:ln>
        </p:spPr>
      </p:pic>
      <p:sp>
        <p:nvSpPr>
          <p:cNvPr id="213" name="TextShape 2"/>
          <p:cNvSpPr txBox="1"/>
          <p:nvPr/>
        </p:nvSpPr>
        <p:spPr>
          <a:xfrm>
            <a:off x="10511280" y="588384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10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415080" y="592920"/>
            <a:ext cx="1135728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latin typeface="Arial"/>
                <a:ea typeface="Arial"/>
              </a:rPr>
              <a:t>Optimisation du tableau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5" name="Google Shape;86;p17" descr=""/>
          <p:cNvPicPr/>
          <p:nvPr/>
        </p:nvPicPr>
        <p:blipFill>
          <a:blip r:embed="rId1"/>
          <a:stretch/>
        </p:blipFill>
        <p:spPr>
          <a:xfrm>
            <a:off x="759240" y="2160360"/>
            <a:ext cx="10417680" cy="4379040"/>
          </a:xfrm>
          <a:prstGeom prst="rect">
            <a:avLst/>
          </a:prstGeom>
          <a:ln>
            <a:noFill/>
          </a:ln>
        </p:spPr>
      </p:pic>
      <p:sp>
        <p:nvSpPr>
          <p:cNvPr id="216" name="TextShape 2"/>
          <p:cNvSpPr txBox="1"/>
          <p:nvPr/>
        </p:nvSpPr>
        <p:spPr>
          <a:xfrm>
            <a:off x="10511280" y="5884200"/>
            <a:ext cx="75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alisto MT"/>
              </a:rPr>
              <a:t>11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49</TotalTime>
  <Application>LibreOffice/6.0.7.3$Linux_X86_64 LibreOffice_project/00m0$Build-3</Application>
  <Words>48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2019-01-24T21:20:17Z</dcterms:created>
  <dc:creator>Cédric KUASSIVI</dc:creator>
  <dc:description/>
  <dc:language>en-US</dc:language>
  <cp:lastModifiedBy/>
  <dcterms:modified xsi:type="dcterms:W3CDTF">2019-01-25T00:39:12Z</dcterms:modified>
  <cp:revision>12</cp:revision>
  <dc:subject/>
  <dc:title>Projet de Majeure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